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15" r:id="rId3"/>
    <p:sldId id="350" r:id="rId4"/>
    <p:sldId id="347" r:id="rId5"/>
    <p:sldId id="348" r:id="rId6"/>
    <p:sldId id="351" r:id="rId7"/>
    <p:sldId id="354" r:id="rId8"/>
    <p:sldId id="349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B3E8"/>
    <a:srgbClr val="40404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2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6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8/28/2020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8/28/2020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8/28/2020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8/28/2020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8/28/2020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8/28/2020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8/28/2020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8/28/2020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8/28/2020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8/28/2020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8/28/2020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8/28/2020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6980" y="758953"/>
            <a:ext cx="11240219" cy="560889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Секция «Инклюзивное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образование: организационные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формы»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594802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Крылова Татьяна Юрьевна, </a:t>
            </a:r>
          </a:p>
          <a:p>
            <a:pPr algn="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методист МБОУ СОШ №4</a:t>
            </a:r>
          </a:p>
          <a:p>
            <a:pPr algn="r"/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28.08.2020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813168" y="201437"/>
            <a:ext cx="10197490" cy="42700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Августовская конференция педагогических работников - 2020</a:t>
            </a:r>
            <a:endParaRPr lang="ru-RU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100051" y="1578634"/>
            <a:ext cx="10197490" cy="25361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«Ресурсный класс» как перспективная модель инклюзивного образования для детей с </a:t>
            </a:r>
            <a:r>
              <a:rPr lang="ru-RU" dirty="0" smtClean="0"/>
              <a:t>РАС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405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79" y="1845734"/>
            <a:ext cx="10268627" cy="4023360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ü"/>
            </a:pPr>
            <a:r>
              <a:rPr lang="ru-RU" sz="2400" dirty="0" smtClean="0"/>
              <a:t>… своеобразный компромисс </a:t>
            </a:r>
            <a:r>
              <a:rPr lang="ru-RU" sz="2400" dirty="0"/>
              <a:t>между коррекционной и общеобразовательной школой</a:t>
            </a:r>
            <a:r>
              <a:rPr lang="ru-RU" sz="2400" dirty="0" smtClean="0"/>
              <a:t>   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400" dirty="0" smtClean="0"/>
              <a:t>… выбор: инклюзия </a:t>
            </a:r>
            <a:r>
              <a:rPr lang="ru-RU" sz="2400" dirty="0"/>
              <a:t>или коррекционная школа</a:t>
            </a:r>
            <a:endParaRPr lang="ru-RU" sz="2400" dirty="0" smtClean="0"/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400" dirty="0" smtClean="0"/>
              <a:t>… ресурс, который позволяет </a:t>
            </a:r>
            <a:r>
              <a:rPr lang="ru-RU" sz="2400" dirty="0"/>
              <a:t>сочетать обучение в общеобразовательном классе с </a:t>
            </a:r>
            <a:r>
              <a:rPr lang="ru-RU" sz="2400" dirty="0" err="1"/>
              <a:t>нейротипичными</a:t>
            </a:r>
            <a:r>
              <a:rPr lang="ru-RU" sz="2400" dirty="0"/>
              <a:t> сверстниками и эффективные индивидуальные занятия в отдельном классе именно в той пропорции, которая необходима конкретному ребенку в данный конкретный момент</a:t>
            </a:r>
            <a:endParaRPr lang="ru-RU" sz="36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813168" y="201437"/>
            <a:ext cx="10197490" cy="42700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«Ресурсный класс» как перспективная модель инклюзивного образования для детей с РАС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249680" y="439003"/>
            <a:ext cx="10058400" cy="12983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/>
              <a:t>Ресурсный класс – это….</a:t>
            </a:r>
            <a:endParaRPr lang="ru-RU" sz="4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11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79" y="1845734"/>
            <a:ext cx="10268627" cy="4023360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ü"/>
            </a:pPr>
            <a:endParaRPr lang="ru-RU" sz="36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813168" y="201437"/>
            <a:ext cx="10197490" cy="42700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«Ресурсный класс» как перспективная модель инклюзивного образования для детей с РАС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249680" y="439003"/>
            <a:ext cx="10058400" cy="12983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/>
              <a:t>Ресурсный класс – это….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55922" y="3384884"/>
            <a:ext cx="657726" cy="10908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428952" y="4756922"/>
            <a:ext cx="2311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2018 –</a:t>
            </a:r>
          </a:p>
          <a:p>
            <a:pPr algn="ctr"/>
            <a:r>
              <a:rPr lang="ru-RU" sz="2400" dirty="0" smtClean="0"/>
              <a:t>проект </a:t>
            </a:r>
            <a:r>
              <a:rPr lang="ru-RU" sz="2400" dirty="0" err="1" smtClean="0"/>
              <a:t>РАСту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730016" y="3256547"/>
            <a:ext cx="672162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874570" y="4777139"/>
            <a:ext cx="23830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2019 –</a:t>
            </a:r>
          </a:p>
          <a:p>
            <a:pPr algn="ctr"/>
            <a:r>
              <a:rPr lang="ru-RU" sz="2400" dirty="0" smtClean="0"/>
              <a:t>открытие ресурсного класса 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468803" y="3096126"/>
            <a:ext cx="672162" cy="13796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950515" y="2890482"/>
            <a:ext cx="672162" cy="15852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9179971" y="4777139"/>
            <a:ext cx="2383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…</a:t>
            </a:r>
            <a:endParaRPr lang="ru-RU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6662965" y="4777139"/>
            <a:ext cx="23830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2020 –</a:t>
            </a:r>
          </a:p>
          <a:p>
            <a:pPr algn="ctr"/>
            <a:r>
              <a:rPr lang="ru-RU" sz="2400" dirty="0" smtClean="0"/>
              <a:t>муниципальная площадка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2286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79" y="1845734"/>
            <a:ext cx="10268627" cy="4023360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ü"/>
            </a:pPr>
            <a:r>
              <a:rPr lang="en-US" dirty="0"/>
              <a:t> </a:t>
            </a:r>
            <a:r>
              <a:rPr lang="ru-RU" dirty="0" smtClean="0"/>
              <a:t>… несколько зон</a:t>
            </a:r>
            <a:r>
              <a:rPr lang="ru-RU" dirty="0" smtClean="0"/>
              <a:t>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dirty="0"/>
              <a:t>зона для индивидуальных занятий</a:t>
            </a:r>
            <a:r>
              <a:rPr lang="ru-RU" dirty="0" smtClean="0"/>
              <a:t>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dirty="0"/>
              <a:t>зона для занятий в малых группах</a:t>
            </a:r>
            <a:r>
              <a:rPr lang="ru-RU" dirty="0" smtClean="0"/>
              <a:t>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dirty="0"/>
              <a:t>сенсорно-спортивная зона и зона отдыха</a:t>
            </a:r>
            <a:r>
              <a:rPr lang="ru-RU" dirty="0" smtClean="0"/>
              <a:t>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dirty="0"/>
              <a:t>игровая зона</a:t>
            </a:r>
            <a:r>
              <a:rPr lang="ru-RU" dirty="0" smtClean="0"/>
              <a:t>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dirty="0"/>
              <a:t>рабочее место учителя.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ru-RU" dirty="0"/>
          </a:p>
          <a:p>
            <a:pPr lvl="1">
              <a:buFont typeface="Wingdings" panose="05000000000000000000" pitchFamily="2" charset="2"/>
              <a:buChar char="ü"/>
            </a:pPr>
            <a:endParaRPr lang="ru-RU" dirty="0"/>
          </a:p>
          <a:p>
            <a:pPr lvl="1">
              <a:buFont typeface="Wingdings" panose="05000000000000000000" pitchFamily="2" charset="2"/>
              <a:buChar char="ü"/>
            </a:pPr>
            <a:endParaRPr lang="ru-RU" dirty="0"/>
          </a:p>
          <a:p>
            <a:pPr lvl="1">
              <a:buFont typeface="Wingdings" panose="05000000000000000000" pitchFamily="2" charset="2"/>
              <a:buChar char="ü"/>
            </a:pPr>
            <a:endParaRPr lang="ru-RU" dirty="0"/>
          </a:p>
          <a:p>
            <a:pPr lvl="1">
              <a:buFont typeface="Wingdings" panose="05000000000000000000" pitchFamily="2" charset="2"/>
              <a:buChar char="ü"/>
            </a:pPr>
            <a:endParaRPr lang="ru-RU" dirty="0"/>
          </a:p>
          <a:p>
            <a:pPr lvl="0">
              <a:buFont typeface="Wingdings" panose="05000000000000000000" pitchFamily="2" charset="2"/>
              <a:buChar char="ü"/>
            </a:pPr>
            <a:endParaRPr lang="ru-RU" sz="36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813168" y="201437"/>
            <a:ext cx="10197490" cy="42700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«Ресурсный класс» как перспективная модель инклюзивного образования для детей с РАС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249680" y="439003"/>
            <a:ext cx="10058400" cy="12983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/>
              <a:t>Ресурсный класс – это….</a:t>
            </a:r>
            <a:endParaRPr lang="ru-RU" sz="4000" b="1" dirty="0">
              <a:solidFill>
                <a:srgbClr val="00B05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331" y="3825931"/>
            <a:ext cx="3023062" cy="22672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299" y="2277996"/>
            <a:ext cx="4211781" cy="315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49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79" y="1845734"/>
            <a:ext cx="10268627" cy="4023360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ü"/>
            </a:pPr>
            <a:endParaRPr lang="ru-RU" sz="2400" dirty="0" smtClean="0"/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400" dirty="0" smtClean="0"/>
              <a:t>Адаптированная среда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400" dirty="0" smtClean="0"/>
              <a:t>Адаптированная программа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400" dirty="0" smtClean="0"/>
              <a:t>Адаптированные материалы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400" dirty="0" smtClean="0"/>
              <a:t>Режим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400" dirty="0" smtClean="0"/>
              <a:t>Команда специалистов</a:t>
            </a:r>
            <a:endParaRPr lang="ru-RU" sz="36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813168" y="201437"/>
            <a:ext cx="10197490" cy="42700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«Ресурсный класс» как перспективная модель инклюзивного образования для детей с РАС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249680" y="439003"/>
            <a:ext cx="10058400" cy="12983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/>
              <a:t>Ресурсный класс – это специальное образовательное условие</a:t>
            </a:r>
            <a:endParaRPr lang="ru-RU" sz="4000" b="1" dirty="0">
              <a:solidFill>
                <a:srgbClr val="00B05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1447" t="25083" r="27227" b="13557"/>
          <a:stretch/>
        </p:blipFill>
        <p:spPr>
          <a:xfrm>
            <a:off x="6472223" y="1748523"/>
            <a:ext cx="5050194" cy="421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0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79" y="1845734"/>
            <a:ext cx="10268627" cy="4023360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lvl="0">
              <a:buFont typeface="Wingdings" panose="05000000000000000000" pitchFamily="2" charset="2"/>
              <a:buChar char="ü"/>
            </a:pPr>
            <a:r>
              <a:rPr lang="ru-RU" dirty="0" smtClean="0"/>
              <a:t>проведен </a:t>
            </a:r>
            <a:r>
              <a:rPr lang="ru-RU" dirty="0"/>
              <a:t>ремонт за счет средств ОУ и проекта «</a:t>
            </a:r>
            <a:r>
              <a:rPr lang="ru-RU" dirty="0" err="1"/>
              <a:t>РАСту</a:t>
            </a:r>
            <a:r>
              <a:rPr lang="ru-RU" dirty="0" smtClean="0"/>
              <a:t>»,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dirty="0" smtClean="0"/>
              <a:t>сформирована </a:t>
            </a:r>
            <a:r>
              <a:rPr lang="ru-RU" dirty="0"/>
              <a:t>нормативная база по организации работы Ресурсного </a:t>
            </a:r>
            <a:r>
              <a:rPr lang="ru-RU" dirty="0" smtClean="0"/>
              <a:t>класса,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dirty="0"/>
              <a:t>укомплектован штат сотрудников ресурсного </a:t>
            </a:r>
            <a:r>
              <a:rPr lang="ru-RU" dirty="0" smtClean="0"/>
              <a:t>класса,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педагоги прошли куры ПК, связанные с организацией работы с детьми </a:t>
            </a:r>
            <a:r>
              <a:rPr lang="ru-RU" dirty="0" smtClean="0"/>
              <a:t>РАС,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dirty="0" smtClean="0"/>
              <a:t>увеличено количество детей, обучающихся в ресурсном классе (в сентябре </a:t>
            </a:r>
            <a:r>
              <a:rPr lang="ru-RU" dirty="0"/>
              <a:t>2019 году </a:t>
            </a:r>
            <a:r>
              <a:rPr lang="ru-RU" dirty="0" smtClean="0"/>
              <a:t>обучалось </a:t>
            </a:r>
            <a:r>
              <a:rPr lang="ru-RU" dirty="0"/>
              <a:t>4 ребенка с РАС, в 2020 году – уже 7 </a:t>
            </a:r>
            <a:r>
              <a:rPr lang="ru-RU" dirty="0" smtClean="0"/>
              <a:t>детей),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dirty="0"/>
              <a:t>р</a:t>
            </a:r>
            <a:r>
              <a:rPr lang="ru-RU" dirty="0" smtClean="0"/>
              <a:t>есурсный </a:t>
            </a:r>
            <a:r>
              <a:rPr lang="ru-RU" dirty="0"/>
              <a:t>класс МБОУ СОШ №4 признан муниципальной базовой площадкой по инклюзивному образованию</a:t>
            </a:r>
            <a:endParaRPr lang="ru-RU" sz="2400" dirty="0"/>
          </a:p>
          <a:p>
            <a:endParaRPr lang="ru-RU" dirty="0" smtClean="0"/>
          </a:p>
          <a:p>
            <a:pPr lvl="0">
              <a:buFont typeface="Wingdings" panose="05000000000000000000" pitchFamily="2" charset="2"/>
              <a:buChar char="ü"/>
            </a:pPr>
            <a:endParaRPr lang="ru-RU" sz="36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813168" y="201437"/>
            <a:ext cx="10197490" cy="42700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«Ресурсный класс» как перспективная модель инклюзивного образования для детей с РАС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249680" y="439003"/>
            <a:ext cx="10058400" cy="12983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/>
              <a:t>Результаты работы 2019-2020 года</a:t>
            </a:r>
            <a:endParaRPr lang="ru-RU" sz="4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00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813168" y="201437"/>
            <a:ext cx="10197490" cy="42700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«Ресурсный класс» как перспективная модель инклюзивного образования для детей с РАС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249680" y="439003"/>
            <a:ext cx="10058400" cy="12983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/>
              <a:t>Спасибо…</a:t>
            </a:r>
            <a:endParaRPr lang="ru-RU" sz="4000" b="1" dirty="0">
              <a:solidFill>
                <a:srgbClr val="00B05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l="26579" t="23528" r="34211" b="25478"/>
          <a:stretch/>
        </p:blipFill>
        <p:spPr>
          <a:xfrm>
            <a:off x="511744" y="1822526"/>
            <a:ext cx="4823187" cy="3528372"/>
          </a:xfrm>
          <a:prstGeom prst="rect">
            <a:avLst/>
          </a:prstGeom>
        </p:spPr>
      </p:pic>
      <p:sp>
        <p:nvSpPr>
          <p:cNvPr id="10" name="Объект 2"/>
          <p:cNvSpPr txBox="1">
            <a:spLocks/>
          </p:cNvSpPr>
          <p:nvPr/>
        </p:nvSpPr>
        <p:spPr>
          <a:xfrm>
            <a:off x="515419" y="5592457"/>
            <a:ext cx="4819512" cy="647921"/>
          </a:xfrm>
          <a:prstGeom prst="rect">
            <a:avLst/>
          </a:prstGeom>
        </p:spPr>
        <p:txBody>
          <a:bodyPr vert="horz" lIns="0" tIns="45720" rIns="0" bIns="45720" rtlCol="0">
            <a:normAutofit fontScale="70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Благотворительный фонд «Живое дыхание»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(г. Красноярск, генеральный директор Пискун С.В.)</a:t>
            </a: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1"/>
          <a:stretch/>
        </p:blipFill>
        <p:spPr>
          <a:xfrm>
            <a:off x="5817513" y="1088181"/>
            <a:ext cx="5979851" cy="4462387"/>
          </a:xfrm>
          <a:prstGeom prst="rect">
            <a:avLst/>
          </a:prstGeom>
        </p:spPr>
      </p:pic>
      <p:sp>
        <p:nvSpPr>
          <p:cNvPr id="11" name="Объект 2"/>
          <p:cNvSpPr txBox="1">
            <a:spLocks/>
          </p:cNvSpPr>
          <p:nvPr/>
        </p:nvSpPr>
        <p:spPr>
          <a:xfrm>
            <a:off x="6262838" y="5517147"/>
            <a:ext cx="5534526" cy="56771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700" dirty="0" smtClean="0"/>
              <a:t>Группа </a:t>
            </a:r>
            <a:r>
              <a:rPr lang="ru-RU" sz="1700" dirty="0"/>
              <a:t>компаний </a:t>
            </a:r>
            <a:r>
              <a:rPr lang="ru-RU" sz="1700" dirty="0" err="1"/>
              <a:t>En</a:t>
            </a:r>
            <a:r>
              <a:rPr lang="ru-RU" sz="1700" dirty="0" smtClean="0"/>
              <a:t>+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700" dirty="0" smtClean="0"/>
              <a:t> </a:t>
            </a:r>
            <a:r>
              <a:rPr lang="ru-RU" sz="1700" dirty="0"/>
              <a:t>(Красноярская ГЭС, генеральный директор Кузнецов </a:t>
            </a:r>
            <a:r>
              <a:rPr lang="ru-RU" sz="1700" dirty="0" smtClean="0"/>
              <a:t> С.В.)</a:t>
            </a:r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val="270018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813168" y="201437"/>
            <a:ext cx="10197490" cy="42700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«Ресурсный класс» как перспективная модель инклюзивного образования для детей с РАС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249680" y="439003"/>
            <a:ext cx="10058400" cy="12983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/>
              <a:t>Ресурсный класс – это….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741389" y="1820063"/>
            <a:ext cx="2752928" cy="1314886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РЕСУРСНЫЙ КЛАСС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97280" y="3217652"/>
            <a:ext cx="10041147" cy="29933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741389" y="3689477"/>
            <a:ext cx="2752928" cy="1314886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УЧЕНИК с РАС в школе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7627261" y="4795188"/>
            <a:ext cx="2752928" cy="1314886"/>
          </a:xfrm>
          <a:prstGeom prst="ellipse">
            <a:avLst/>
          </a:prstGeom>
          <a:solidFill>
            <a:srgbClr val="A2B3E8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ДОП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278699" y="2925774"/>
            <a:ext cx="2752928" cy="1314886"/>
          </a:xfrm>
          <a:prstGeom prst="ellipse">
            <a:avLst/>
          </a:prstGeom>
          <a:solidFill>
            <a:srgbClr val="A2B3E8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РЕГУЛЯРНЫЙ КЛАСС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249680" y="2925774"/>
            <a:ext cx="2752928" cy="1314886"/>
          </a:xfrm>
          <a:prstGeom prst="ellipse">
            <a:avLst/>
          </a:prstGeom>
          <a:solidFill>
            <a:srgbClr val="A2B3E8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РЕЖИМНЫЕ МОМЕНТЫ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855517" y="4795188"/>
            <a:ext cx="2752928" cy="1314886"/>
          </a:xfrm>
          <a:prstGeom prst="ellipse">
            <a:avLst/>
          </a:prstGeom>
          <a:solidFill>
            <a:srgbClr val="A2B3E8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Перемены, досуг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Объект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cxnSp>
        <p:nvCxnSpPr>
          <p:cNvPr id="24" name="Прямая со стрелкой 23"/>
          <p:cNvCxnSpPr/>
          <p:nvPr/>
        </p:nvCxnSpPr>
        <p:spPr>
          <a:xfrm flipV="1">
            <a:off x="3231981" y="2305041"/>
            <a:ext cx="1509408" cy="590005"/>
          </a:xfrm>
          <a:prstGeom prst="straightConnector1">
            <a:avLst/>
          </a:prstGeom>
          <a:ln w="4762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7523995" y="2343269"/>
            <a:ext cx="1658916" cy="532459"/>
          </a:xfrm>
          <a:prstGeom prst="straightConnector1">
            <a:avLst/>
          </a:prstGeom>
          <a:ln w="4762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1796686" y="4206352"/>
            <a:ext cx="489314" cy="686661"/>
          </a:xfrm>
          <a:prstGeom prst="straightConnector1">
            <a:avLst/>
          </a:prstGeom>
          <a:ln w="4762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>
            <a:off x="9949706" y="4239253"/>
            <a:ext cx="401350" cy="653760"/>
          </a:xfrm>
          <a:prstGeom prst="straightConnector1">
            <a:avLst/>
          </a:prstGeom>
          <a:ln w="4762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 flipV="1">
            <a:off x="4667276" y="5623121"/>
            <a:ext cx="2871660" cy="9194"/>
          </a:xfrm>
          <a:prstGeom prst="straightConnector1">
            <a:avLst/>
          </a:prstGeom>
          <a:ln w="4762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65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1228</TotalTime>
  <Words>386</Words>
  <Application>Microsoft Office PowerPoint</Application>
  <PresentationFormat>Широкоэкранный</PresentationFormat>
  <Paragraphs>64</Paragraphs>
  <Slides>8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Calibri</vt:lpstr>
      <vt:lpstr>Calibri Light</vt:lpstr>
      <vt:lpstr>Wingdings</vt:lpstr>
      <vt:lpstr>Ретро</vt:lpstr>
      <vt:lpstr>Секция «Инклюзивное образование: организационные формы»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КРЕДИТ: ЗАЧЕМ ОН НУЖЕН И ГДЕ ЕГО ПОЛУЧИТЬ</dc:title>
  <dc:creator>Татьяна Крылова</dc:creator>
  <cp:lastModifiedBy>User</cp:lastModifiedBy>
  <cp:revision>111</cp:revision>
  <dcterms:created xsi:type="dcterms:W3CDTF">2018-10-23T14:45:20Z</dcterms:created>
  <dcterms:modified xsi:type="dcterms:W3CDTF">2020-08-28T02:52:43Z</dcterms:modified>
</cp:coreProperties>
</file>